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  <p:sldMasterId id="2147483724" r:id="rId2"/>
  </p:sldMasterIdLst>
  <p:sldIdLst>
    <p:sldId id="256" r:id="rId3"/>
    <p:sldId id="257" r:id="rId4"/>
    <p:sldId id="268" r:id="rId5"/>
    <p:sldId id="267" r:id="rId6"/>
    <p:sldId id="269" r:id="rId7"/>
    <p:sldId id="270" r:id="rId8"/>
    <p:sldId id="275" r:id="rId9"/>
    <p:sldId id="272" r:id="rId10"/>
    <p:sldId id="271" r:id="rId11"/>
    <p:sldId id="274" r:id="rId12"/>
    <p:sldId id="273" r:id="rId13"/>
    <p:sldId id="276" r:id="rId14"/>
    <p:sldId id="278" r:id="rId15"/>
    <p:sldId id="277" r:id="rId16"/>
    <p:sldId id="279" r:id="rId17"/>
    <p:sldId id="280" r:id="rId18"/>
    <p:sldId id="281" r:id="rId19"/>
    <p:sldId id="282" r:id="rId20"/>
    <p:sldId id="283" r:id="rId21"/>
    <p:sldId id="286" r:id="rId22"/>
    <p:sldId id="284" r:id="rId23"/>
    <p:sldId id="287" r:id="rId24"/>
    <p:sldId id="289" r:id="rId25"/>
    <p:sldId id="285" r:id="rId26"/>
    <p:sldId id="291" r:id="rId27"/>
    <p:sldId id="292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9" indent="0" algn="ctr">
              <a:buNone/>
              <a:defRPr sz="1500"/>
            </a:lvl2pPr>
            <a:lvl3pPr marL="685817" indent="0" algn="ctr">
              <a:buNone/>
              <a:defRPr sz="1350"/>
            </a:lvl3pPr>
            <a:lvl4pPr marL="1028726" indent="0" algn="ctr">
              <a:buNone/>
              <a:defRPr sz="1200"/>
            </a:lvl4pPr>
            <a:lvl5pPr marL="1371634" indent="0" algn="ctr">
              <a:buNone/>
              <a:defRPr sz="1200"/>
            </a:lvl5pPr>
            <a:lvl6pPr marL="1714543" indent="0" algn="ctr">
              <a:buNone/>
              <a:defRPr sz="1200"/>
            </a:lvl6pPr>
            <a:lvl7pPr marL="2057451" indent="0" algn="ctr">
              <a:buNone/>
              <a:defRPr sz="1200"/>
            </a:lvl7pPr>
            <a:lvl8pPr marL="2400360" indent="0" algn="ctr">
              <a:buNone/>
              <a:defRPr sz="1200"/>
            </a:lvl8pPr>
            <a:lvl9pPr marL="2743269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1311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800" b="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8825"/>
            <a:ext cx="243656" cy="241092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404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4762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3515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476250"/>
            <a:ext cx="10985500" cy="71755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1pPr>
            <a:lvl2pPr marL="0" indent="2286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2pPr>
            <a:lvl3pPr marL="0" indent="4572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3pPr>
            <a:lvl4pPr marL="0" indent="6858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4pPr>
            <a:lvl5pPr marL="0" indent="9144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3301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460422"/>
            <a:ext cx="10985500" cy="19371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0612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4131090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467629"/>
            <a:ext cx="10985500" cy="367953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2721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40413" y="5337727"/>
            <a:ext cx="10074626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76962" y="2469930"/>
            <a:ext cx="10438077" cy="1918140"/>
          </a:xfrm>
          <a:prstGeom prst="rect">
            <a:avLst/>
          </a:prstGeom>
        </p:spPr>
        <p:txBody>
          <a:bodyPr anchor="ctr"/>
          <a:lstStyle>
            <a:lvl1pPr marL="319462" indent="-2349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319462" indent="-63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319462" indent="2222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319462" indent="4508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319462" indent="6794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4380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>
            <a:spLocks noGrp="1"/>
          </p:cNvSpPr>
          <p:nvPr>
            <p:ph type="pic" sz="quarter" idx="21"/>
          </p:nvPr>
        </p:nvSpPr>
        <p:spPr>
          <a:xfrm>
            <a:off x="7715250" y="3542705"/>
            <a:ext cx="4064000" cy="270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25" name="824910546_2681x1332.jpg"/>
          <p:cNvSpPr>
            <a:spLocks noGrp="1"/>
          </p:cNvSpPr>
          <p:nvPr>
            <p:ph type="pic" idx="22"/>
          </p:nvPr>
        </p:nvSpPr>
        <p:spPr>
          <a:xfrm>
            <a:off x="-1466850" y="635000"/>
            <a:ext cx="11349567" cy="5638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26" name="575395635_960x639.jpg"/>
          <p:cNvSpPr>
            <a:spLocks noGrp="1"/>
          </p:cNvSpPr>
          <p:nvPr>
            <p:ph type="pic" sz="quarter" idx="23"/>
          </p:nvPr>
        </p:nvSpPr>
        <p:spPr>
          <a:xfrm>
            <a:off x="7715250" y="635000"/>
            <a:ext cx="4064000" cy="270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8707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755650" y="-1860550"/>
            <a:ext cx="14255750" cy="951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5671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0575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61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3/2/2021</a:t>
            </a:fld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9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49" y="5919524"/>
            <a:ext cx="10985502" cy="31849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98433"/>
            <a:ext cx="10985500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3874" y="6486708"/>
            <a:ext cx="243656" cy="241092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7441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21"/>
          </p:nvPr>
        </p:nvSpPr>
        <p:spPr>
          <a:xfrm>
            <a:off x="-215900" y="-2019300"/>
            <a:ext cx="14732000" cy="9017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3562350"/>
            <a:ext cx="10985500" cy="2324100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03845" y="553069"/>
            <a:ext cx="10984311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5804955"/>
            <a:ext cx="10985500" cy="572344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2690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635000"/>
            <a:ext cx="4889500" cy="2941137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30288"/>
            <a:ext cx="4889500" cy="2691202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92709243_1322x1323.jpeg"/>
          <p:cNvSpPr>
            <a:spLocks noGrp="1"/>
          </p:cNvSpPr>
          <p:nvPr>
            <p:ph type="pic" sz="half" idx="21"/>
          </p:nvPr>
        </p:nvSpPr>
        <p:spPr>
          <a:xfrm>
            <a:off x="6026152" y="635000"/>
            <a:ext cx="5594203" cy="5604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8825"/>
            <a:ext cx="243656" cy="241092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5259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98889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8179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4762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4889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006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824910546_2681x1332.jpg"/>
          <p:cNvSpPr>
            <a:spLocks noGrp="1"/>
          </p:cNvSpPr>
          <p:nvPr>
            <p:ph type="pic" idx="22"/>
          </p:nvPr>
        </p:nvSpPr>
        <p:spPr>
          <a:xfrm>
            <a:off x="3190100" y="631924"/>
            <a:ext cx="11264901" cy="55967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0735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76031" y="142875"/>
            <a:ext cx="10822355" cy="63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7" name="Text Box 70"/>
          <p:cNvSpPr txBox="1">
            <a:spLocks noChangeArrowheads="1"/>
          </p:cNvSpPr>
          <p:nvPr/>
        </p:nvSpPr>
        <p:spPr bwMode="auto">
          <a:xfrm>
            <a:off x="6242142" y="6687455"/>
            <a:ext cx="301686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kumimoji="1" sz="280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280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280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280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280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fld id="{5366DECE-F161-4165-B0DF-385540B658D4}" type="slidenum">
              <a:rPr kumimoji="0" lang="zh-TW" altLang="en-US" sz="750" smtClean="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 sz="750">
              <a:solidFill>
                <a:srgbClr val="000000"/>
              </a:solidFill>
              <a:latin typeface="Helvetica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28" name="Rectangle 3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769" y="1039813"/>
            <a:ext cx="10527323" cy="505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029" name="Line 315"/>
          <p:cNvSpPr>
            <a:spLocks noChangeShapeType="1"/>
          </p:cNvSpPr>
          <p:nvPr/>
        </p:nvSpPr>
        <p:spPr bwMode="auto">
          <a:xfrm flipV="1">
            <a:off x="70339" y="908051"/>
            <a:ext cx="12051323" cy="0"/>
          </a:xfrm>
          <a:prstGeom prst="line">
            <a:avLst/>
          </a:prstGeom>
          <a:noFill/>
          <a:ln w="57150">
            <a:solidFill>
              <a:srgbClr val="0B528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350">
              <a:solidFill>
                <a:prstClr val="black"/>
              </a:solidFill>
              <a:latin typeface="Arial"/>
              <a:ea typeface="標楷體"/>
            </a:endParaRPr>
          </a:p>
        </p:txBody>
      </p:sp>
      <p:pic>
        <p:nvPicPr>
          <p:cNvPr id="2054" name="Picture 320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" y="6165853"/>
            <a:ext cx="1205132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9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 kern="1200">
          <a:solidFill>
            <a:srgbClr val="0B5283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B5283"/>
          </a:solidFill>
          <a:latin typeface="Arial" panose="020B0604020202020204" pitchFamily="34" charset="0"/>
          <a:ea typeface="標楷體" panose="03000509000000000000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B5283"/>
          </a:solidFill>
          <a:latin typeface="Arial" panose="020B0604020202020204" pitchFamily="34" charset="0"/>
          <a:ea typeface="標楷體" panose="03000509000000000000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B5283"/>
          </a:solidFill>
          <a:latin typeface="Arial" panose="020B0604020202020204" pitchFamily="34" charset="0"/>
          <a:ea typeface="標楷體" panose="03000509000000000000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B5283"/>
          </a:solidFill>
          <a:latin typeface="Arial" panose="020B0604020202020204" pitchFamily="34" charset="0"/>
          <a:ea typeface="標楷體" panose="03000509000000000000" pitchFamily="65" charset="-120"/>
        </a:defRPr>
      </a:lvl5pPr>
      <a:lvl6pPr marL="342909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B5283"/>
          </a:solidFill>
          <a:latin typeface="Arial" panose="020B0604020202020204" pitchFamily="34" charset="0"/>
          <a:ea typeface="標楷體" panose="03000509000000000000" pitchFamily="65" charset="-120"/>
        </a:defRPr>
      </a:lvl6pPr>
      <a:lvl7pPr marL="685817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B5283"/>
          </a:solidFill>
          <a:latin typeface="Arial" panose="020B0604020202020204" pitchFamily="34" charset="0"/>
          <a:ea typeface="標楷體" panose="03000509000000000000" pitchFamily="65" charset="-120"/>
        </a:defRPr>
      </a:lvl7pPr>
      <a:lvl8pPr marL="1028726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B5283"/>
          </a:solidFill>
          <a:latin typeface="Arial" panose="020B0604020202020204" pitchFamily="34" charset="0"/>
          <a:ea typeface="標楷體" panose="03000509000000000000" pitchFamily="65" charset="-120"/>
        </a:defRPr>
      </a:lvl8pPr>
      <a:lvl9pPr marL="1371634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B5283"/>
          </a:solidFill>
          <a:latin typeface="Arial" panose="020B0604020202020204" pitchFamily="34" charset="0"/>
          <a:ea typeface="標楷體" panose="03000509000000000000" pitchFamily="65" charset="-120"/>
        </a:defRPr>
      </a:lvl9pPr>
    </p:titleStyle>
    <p:bodyStyle>
      <a:lvl1pPr marL="256449" indent="-256449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0000"/>
        <a:buFont typeface="Wingdings" panose="05000000000000000000" pitchFamily="2" charset="2"/>
        <a:buChar char="l"/>
        <a:defRPr kumimoji="1"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556860" indent="-213952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0000"/>
        <a:buFont typeface="Wingdings" panose="05000000000000000000" pitchFamily="2" charset="2"/>
        <a:buChar char="Ø"/>
        <a:defRPr kumimoji="1"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857272" indent="-171455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90000"/>
        <a:buFont typeface="Wingdings" panose="05000000000000000000" pitchFamily="2" charset="2"/>
        <a:buChar char="ü"/>
        <a:defRPr kumimoji="1"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200180" indent="-171455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50000"/>
        <a:buFont typeface="Wingdings" panose="05000000000000000000" pitchFamily="2" charset="2"/>
        <a:buChar char="l"/>
        <a:defRPr kumimoji="1" sz="2400" kern="1200">
          <a:solidFill>
            <a:srgbClr val="000000"/>
          </a:solidFill>
          <a:latin typeface="+mn-lt"/>
          <a:ea typeface="+mn-ea"/>
          <a:cs typeface="+mn-cs"/>
        </a:defRPr>
      </a:lvl4pPr>
      <a:lvl5pPr marL="1543089" indent="-171455" algn="l" rtl="0" eaLnBrk="1" fontAlgn="base" hangingPunct="1">
        <a:spcBef>
          <a:spcPct val="20000"/>
        </a:spcBef>
        <a:spcAft>
          <a:spcPct val="0"/>
        </a:spcAft>
        <a:buChar char="»"/>
        <a:defRPr kumimoji="1" sz="24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98" indent="-171455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5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5" indent="-171455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5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4762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6708"/>
            <a:ext cx="243656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124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ransition spd="med"/>
  <p:txStyles>
    <p:titleStyle>
      <a:lvl1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048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6096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9144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2192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15240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18288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21336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24384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27432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0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6B1E-DF59-4CF8-BC16-FFDA7903E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9863251" cy="261855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ea typeface="標楷體" panose="03000509000000000000" pitchFamily="65" charset="-120"/>
              </a:rPr>
              <a:t>Antennas for Drone Array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1D22E-743E-439A-9A83-D3A2B05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403" y="4469440"/>
            <a:ext cx="9476751" cy="15919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Advisor: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Shih-Yuan Chen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Student: Yun-Ting Tsai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Presentation Date: 2021/03/04 </a:t>
            </a:r>
          </a:p>
        </p:txBody>
      </p:sp>
    </p:spTree>
    <p:extLst>
      <p:ext uri="{BB962C8B-B14F-4D97-AF65-F5344CB8AC3E}">
        <p14:creationId xmlns:p14="http://schemas.microsoft.com/office/powerpoint/2010/main" val="189297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2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Patch Antenna with Slot (Unidirectional, 2 Layers)</a:t>
            </a:r>
            <a:r>
              <a:rPr lang="zh-TW" altLang="en-US" sz="3600" dirty="0">
                <a:latin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</a:rPr>
              <a:t>(2/2)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33" y="1237905"/>
            <a:ext cx="11546176" cy="54079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Wideband Circularly Polarized Split Patch Antenna Loaded With Suspended Rods,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CA903-C722-4407-9124-FAF60910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57" y="1743445"/>
            <a:ext cx="5092962" cy="4902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E558EC-0B9B-4F7E-AD81-5117D9DA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301" y="2561990"/>
            <a:ext cx="5132708" cy="32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2" y="463700"/>
            <a:ext cx="11435662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Patch Antenna (Antenna Theory and Design – Stutzman)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FE565-6A21-4A0A-88BC-86303CF116F2}"/>
              </a:ext>
            </a:extLst>
          </p:cNvPr>
          <p:cNvSpPr txBox="1"/>
          <p:nvPr/>
        </p:nvSpPr>
        <p:spPr>
          <a:xfrm>
            <a:off x="221327" y="4744386"/>
            <a:ext cx="4556593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 defTabSz="2438338" hangingPunct="0"/>
            <a:r>
              <a:rPr lang="en-US" altLang="zh-TW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Fig.1 Microstrip antennas for generating circular polarization</a:t>
            </a:r>
          </a:p>
          <a:p>
            <a:pPr algn="just" defTabSz="2438338" hangingPunct="0"/>
            <a:endParaRPr lang="en-US" altLang="zh-TW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elvetica Neue"/>
            </a:endParaRPr>
          </a:p>
          <a:p>
            <a:pPr algn="just" defTabSz="2438338" hangingPunct="0"/>
            <a:r>
              <a:rPr lang="en-US" altLang="zh-TW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Fig. 2 stacked-patch microstrip antennas for broadband operation</a:t>
            </a:r>
          </a:p>
          <a:p>
            <a:pPr algn="just" defTabSz="2438338" hangingPunct="0"/>
            <a:endParaRPr lang="en-US" altLang="zh-TW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FE2A2-B620-4445-AF7C-D7841B52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134" y="3166462"/>
            <a:ext cx="3776876" cy="35194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646F53B-5046-4083-9D11-61BBE6FDD0A8}"/>
              </a:ext>
            </a:extLst>
          </p:cNvPr>
          <p:cNvGrpSpPr/>
          <p:nvPr/>
        </p:nvGrpSpPr>
        <p:grpSpPr>
          <a:xfrm>
            <a:off x="4970426" y="3166462"/>
            <a:ext cx="3176840" cy="3533130"/>
            <a:chOff x="1432874" y="1510324"/>
            <a:chExt cx="3802823" cy="42293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326F92-3FF7-4002-B0A3-B3E68D720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49121"/>
            <a:stretch/>
          </p:blipFill>
          <p:spPr>
            <a:xfrm>
              <a:off x="1432874" y="1510324"/>
              <a:ext cx="3802823" cy="21146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7E7634-DE53-4395-AAAF-38F5FB597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121"/>
            <a:stretch/>
          </p:blipFill>
          <p:spPr>
            <a:xfrm>
              <a:off x="1432874" y="3624983"/>
              <a:ext cx="3802823" cy="211465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09247DFB-0AE8-4361-A08E-00931AB9B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833" y="1122361"/>
                <a:ext cx="11546176" cy="55235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w/ power divider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 shifter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BW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↑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size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↑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w/o PD &amp; PS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BW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↓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size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Lossy material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BW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↑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radiation efficiency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e.g. ceramics for GPS patch antenna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End-launch or probe-fed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09247DFB-0AE8-4361-A08E-00931AB9B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833" y="1122361"/>
                <a:ext cx="11546176" cy="5523536"/>
              </a:xfrm>
              <a:blipFill>
                <a:blip r:embed="rId4"/>
                <a:stretch>
                  <a:fillRect l="-1426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37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2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Patch Antenna (w/ Power Divider</a:t>
            </a:r>
            <a:r>
              <a:rPr lang="en-US" altLang="zh-TW" sz="3600" dirty="0">
                <a:latin typeface="Times New Roman" panose="02020603050405020304" pitchFamily="18" charset="0"/>
              </a:rPr>
              <a:t>)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Wideband Circularly-Polarized Patch Antenna, 2006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Gain: 9 </a:t>
                </a:r>
                <a:r>
                  <a:rPr lang="en-US" sz="24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dBi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Impedance BW (</a:t>
                </a:r>
                <a14:m>
                  <m:oMath xmlns:m="http://schemas.openxmlformats.org/officeDocument/2006/math">
                    <m:r>
                      <a:rPr lang="en-US" b="1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𝐒𝐖𝐑</m:t>
                    </m:r>
                    <m:r>
                      <a:rPr lang="en-US" b="1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b="1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79.4%,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dB-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 BW: 82%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Symmetry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cancel out probe leakage radiation &amp; probe coupling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suppress cross polarization &amp; widen the impedance and AR BW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  <a:blipFill>
                <a:blip r:embed="rId2"/>
                <a:stretch>
                  <a:fillRect l="-1426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D5C0D2D-5C6E-488F-8654-FD4BFD631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61" y="3355978"/>
            <a:ext cx="3285716" cy="1575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07FFF-0D77-4970-B771-6011B255A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4381"/>
            <a:ext cx="3926870" cy="254579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FF3927-B6E0-4691-B417-0096D93C010B}"/>
              </a:ext>
            </a:extLst>
          </p:cNvPr>
          <p:cNvGrpSpPr/>
          <p:nvPr/>
        </p:nvGrpSpPr>
        <p:grpSpPr>
          <a:xfrm>
            <a:off x="8346323" y="3025600"/>
            <a:ext cx="3845677" cy="1910881"/>
            <a:chOff x="8240479" y="3499191"/>
            <a:chExt cx="3845677" cy="19108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A1B4AA-DCE1-4FD3-9C2B-DF2083828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568"/>
            <a:stretch/>
          </p:blipFill>
          <p:spPr>
            <a:xfrm>
              <a:off x="8240479" y="3499191"/>
              <a:ext cx="2015884" cy="19108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67F07-25ED-4223-9BD1-48EB44997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633"/>
            <a:stretch/>
          </p:blipFill>
          <p:spPr>
            <a:xfrm>
              <a:off x="10256363" y="3499192"/>
              <a:ext cx="1829793" cy="191088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D6E958A-4774-4DEE-9256-90548FA361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5271" y="4994323"/>
            <a:ext cx="2680345" cy="186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E77EE4-916A-43B6-92C4-F4FFE9A4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444" y="4989136"/>
            <a:ext cx="2680343" cy="1868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C4F16-D381-4A98-ADC6-CDC00028F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2627" y="4989136"/>
            <a:ext cx="2710060" cy="18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5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2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Wideband Phase Shifter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33" y="1237905"/>
            <a:ext cx="11546176" cy="54079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switched-network phase shifter with broadband characteristics, 2003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2AD92-A1FD-443B-94B0-2A008441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334" y="1960496"/>
            <a:ext cx="4367675" cy="3245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6F4385-F86C-451A-8FDE-E4C8DAF96039}"/>
                  </a:ext>
                </a:extLst>
              </p:cNvPr>
              <p:cNvSpPr txBox="1"/>
              <p:nvPr/>
            </p:nvSpPr>
            <p:spPr>
              <a:xfrm>
                <a:off x="413831" y="5315013"/>
                <a:ext cx="6902805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indent="-342900" algn="just" defTabSz="2438338" hangingPunct="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(a) is for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PS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&gt; 9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0</m:t>
                    </m:r>
                    <m:r>
                      <a:rPr lang="en-US" altLang="zh-TW" sz="24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°</m:t>
                    </m:r>
                  </m:oMath>
                </a14:m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; (b) is for PS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&lt; 9</a:t>
                </a:r>
                <a14:m>
                  <m:oMath xmlns:m="http://schemas.openxmlformats.org/officeDocument/2006/math">
                    <m:r>
                      <a:rPr lang="en-US" altLang="zh-TW" sz="24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0</m:t>
                    </m:r>
                    <m:r>
                      <a:rPr lang="en-US" altLang="zh-TW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°</m:t>
                    </m:r>
                  </m:oMath>
                </a14:m>
                <a:endParaRPr lang="en-US" altLang="zh-TW" sz="24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Helvetica Neue"/>
                </a:endParaRPr>
              </a:p>
              <a:p>
                <a:pPr marL="342900" indent="-342900" algn="just" defTabSz="2438338" hangingPunct="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Phase slop is controlled by 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𝑍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𝑍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6F4385-F86C-451A-8FDE-E4C8DAF96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31" y="5315013"/>
                <a:ext cx="6902805" cy="841256"/>
              </a:xfrm>
              <a:prstGeom prst="rect">
                <a:avLst/>
              </a:prstGeom>
              <a:blipFill>
                <a:blip r:embed="rId3"/>
                <a:stretch>
                  <a:fillRect l="-1767" t="-5072" b="-152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94D60F6-0CEE-410C-A1FA-040914EE6C08}"/>
              </a:ext>
            </a:extLst>
          </p:cNvPr>
          <p:cNvGrpSpPr/>
          <p:nvPr/>
        </p:nvGrpSpPr>
        <p:grpSpPr>
          <a:xfrm>
            <a:off x="413832" y="1960497"/>
            <a:ext cx="6902805" cy="3245017"/>
            <a:chOff x="413832" y="1806492"/>
            <a:chExt cx="6902805" cy="32450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F1D967-12A2-419E-9155-1981D073E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832" y="1806492"/>
              <a:ext cx="6902805" cy="32450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C3B46-F6FA-4F00-BEB6-121E4B4BC0D1}"/>
                </a:ext>
              </a:extLst>
            </p:cNvPr>
            <p:cNvSpPr txBox="1"/>
            <p:nvPr/>
          </p:nvSpPr>
          <p:spPr>
            <a:xfrm>
              <a:off x="1691153" y="2293537"/>
              <a:ext cx="854081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just" defTabSz="2438338" hangingPunct="0"/>
              <a:r>
                <a:rPr lang="en-US" altLang="zh-TW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Helvetica Neue"/>
                </a:rPr>
                <a:t>λ/2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C98A9-D104-4A9D-847E-944FD0577D90}"/>
                </a:ext>
              </a:extLst>
            </p:cNvPr>
            <p:cNvSpPr txBox="1"/>
            <p:nvPr/>
          </p:nvSpPr>
          <p:spPr>
            <a:xfrm>
              <a:off x="2545234" y="2483332"/>
              <a:ext cx="39433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algn="ctr" defTabSz="2438338" hangingPunct="0"/>
              <a:r>
                <a:rPr lang="en-US" altLang="zh-TW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Helvetica Neue"/>
                </a:rPr>
                <a:t>λ/8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D7C652-2EC9-4D89-909A-47F077CB2387}"/>
                    </a:ext>
                  </a:extLst>
                </p:cNvPr>
                <p:cNvSpPr txBox="1"/>
                <p:nvPr/>
              </p:nvSpPr>
              <p:spPr>
                <a:xfrm>
                  <a:off x="1530097" y="3852417"/>
                  <a:ext cx="1221730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just" defTabSz="2438338" hangingPunct="0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Helvetica Neue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i="1" dirty="0">
                              <a:solidFill>
                                <a:schemeClr val="accent5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Helvetica Neue"/>
                            </a:rPr>
                            <m:t>θ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i="1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Helvetica Neue"/>
                    </a:rPr>
                    <a:t>&gt;</a:t>
                  </a:r>
                  <a:r>
                    <a:rPr lang="en-US" altLang="zh-TW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Helvetica Neue"/>
                    </a:rPr>
                    <a:t>180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Helvetica Neue"/>
                        </a:rPr>
                        <m:t>°</m:t>
                      </m:r>
                    </m:oMath>
                  </a14:m>
                  <a:endParaRPr lang="en-US" altLang="zh-TW" i="1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D7C652-2EC9-4D89-909A-47F077CB2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097" y="3852417"/>
                  <a:ext cx="1221730" cy="379591"/>
                </a:xfrm>
                <a:prstGeom prst="rect">
                  <a:avLst/>
                </a:prstGeom>
                <a:blipFill>
                  <a:blip r:embed="rId5"/>
                  <a:stretch>
                    <a:fillRect l="-3000" t="-6452" b="-2419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897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2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Patch Antenna (w/o Power Divider</a:t>
            </a:r>
            <a:r>
              <a:rPr lang="en-US" altLang="zh-TW" sz="3600" dirty="0">
                <a:latin typeface="Times New Roman" panose="02020603050405020304" pitchFamily="18" charset="0"/>
              </a:rPr>
              <a:t>)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 Circularly Polarized U-Slot Wideband Patch Antenna, 2011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Gain: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4.5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dBi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Impedance BW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-10 dB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15.2%,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dB-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 BW: </a:t>
                </a:r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3.2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U-slot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capacitance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suppress the inductance due to the vertical feeding probe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enable the use of thicker substrates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impedance BW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↑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  <a:blipFill>
                <a:blip r:embed="rId2"/>
                <a:stretch>
                  <a:fillRect l="-1426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0695FC3-522D-43CF-B25F-B31FB445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64" y="3392676"/>
            <a:ext cx="3910477" cy="3368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A9E5CD-672D-42EF-AAD3-7858BCF0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10" y="3392675"/>
            <a:ext cx="2520020" cy="1814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E0D92-A80B-4AA2-B3A2-FCD7DEBD4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10" y="5244970"/>
            <a:ext cx="2520020" cy="1516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E275F-243E-43D3-9976-F63DC3B8C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635" y="3397940"/>
            <a:ext cx="1929353" cy="1982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B9D19-09C5-466D-88E8-C1CD499B0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839" y="3392675"/>
            <a:ext cx="1929354" cy="1986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0581FD-F517-4D6D-8E05-E6CC1E3CFD98}"/>
                  </a:ext>
                </a:extLst>
              </p:cNvPr>
              <p:cNvSpPr txBox="1"/>
              <p:nvPr/>
            </p:nvSpPr>
            <p:spPr>
              <a:xfrm>
                <a:off x="1515441" y="5623615"/>
                <a:ext cx="1121881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just" defTabSz="2438338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=10.02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0581FD-F517-4D6D-8E05-E6CC1E3CF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441" y="5623615"/>
                <a:ext cx="1121881" cy="379591"/>
              </a:xfrm>
              <a:prstGeom prst="rect">
                <a:avLst/>
              </a:prstGeom>
              <a:blipFill>
                <a:blip r:embed="rId8"/>
                <a:stretch>
                  <a:fillRect l="-1087" t="-8065" b="-2419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DF1528F-AD66-4E5C-9D20-88166A4AF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818" y="5448228"/>
            <a:ext cx="3130711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1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5866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923068"/>
            <a:ext cx="9603275" cy="35432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Slot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Patch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Spiral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Monopole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96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2" y="463700"/>
            <a:ext cx="11435662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Spiral Antennas (Antenna Theory and Design – Stutzman)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FE565-6A21-4A0A-88BC-86303CF116F2}"/>
                  </a:ext>
                </a:extLst>
              </p:cNvPr>
              <p:cNvSpPr txBox="1"/>
              <p:nvPr/>
            </p:nvSpPr>
            <p:spPr>
              <a:xfrm>
                <a:off x="6342776" y="1648323"/>
                <a:ext cx="4556593" cy="1210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indent="-342900" algn="just" defTabSz="2438338" hangingPunct="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Equiangular Spiral Antennas</a:t>
                </a:r>
              </a:p>
              <a:p>
                <a:pPr marL="342900" indent="-342900" algn="just" defTabSz="2438338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𝑎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𝜑</m:t>
                        </m:r>
                      </m:sup>
                    </m:sSup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/>
                </a:endParaRPr>
              </a:p>
              <a:p>
                <a:pPr marL="342900" indent="-342900" algn="just" defTabSz="2438338" hangingPunct="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Self-complementary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FE565-6A21-4A0A-88BC-86303CF11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776" y="1648323"/>
                <a:ext cx="4556593" cy="1210588"/>
              </a:xfrm>
              <a:prstGeom prst="rect">
                <a:avLst/>
              </a:prstGeom>
              <a:blipFill>
                <a:blip r:embed="rId2"/>
                <a:stretch>
                  <a:fillRect l="-2674" t="-3015" b="-1055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15B2AF2-37F4-4D48-89D3-336B1500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69" y="1202638"/>
            <a:ext cx="3073558" cy="2101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C98EEC-0638-4D11-9085-4C6901F4B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490" y="1202638"/>
            <a:ext cx="2180292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D3AF6-2712-45CF-894D-CF27C02CE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69" y="3626612"/>
            <a:ext cx="2718659" cy="3012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8AE635-1671-4AC6-845F-3026647F5FA7}"/>
                  </a:ext>
                </a:extLst>
              </p:cNvPr>
              <p:cNvSpPr txBox="1"/>
              <p:nvPr/>
            </p:nvSpPr>
            <p:spPr>
              <a:xfrm>
                <a:off x="3532427" y="4158049"/>
                <a:ext cx="5342065" cy="19492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indent="-342900" algn="just" defTabSz="2438338" hangingPunct="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Archimedean Spiral Antennas</a:t>
                </a:r>
              </a:p>
              <a:p>
                <a:pPr marL="342900" indent="-342900" algn="just" defTabSz="2438338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𝜑</m:t>
                    </m:r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/>
                </a:endParaRPr>
              </a:p>
              <a:p>
                <a:pPr marL="342900" indent="-342900" algn="just" defTabSz="2438338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𝑟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𝜋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)</m:t>
                    </m:r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Helvetica Neue"/>
                </a:endParaRPr>
              </a:p>
              <a:p>
                <a:pPr marL="342900" indent="-342900" algn="just" defTabSz="2438338" hangingPunct="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Self-complementary &amp; self-scaling</a:t>
                </a:r>
              </a:p>
              <a:p>
                <a:pPr marL="342900" indent="-342900" algn="just" defTabSz="2438338" hangingPunct="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Frequency-independent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8AE635-1671-4AC6-845F-3026647F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427" y="4158049"/>
                <a:ext cx="5342065" cy="1949252"/>
              </a:xfrm>
              <a:prstGeom prst="rect">
                <a:avLst/>
              </a:prstGeom>
              <a:blipFill>
                <a:blip r:embed="rId6"/>
                <a:stretch>
                  <a:fillRect l="-2281" t="-1875" b="-62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2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7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Spiral Antennas (Unidirectional)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33" y="1237905"/>
            <a:ext cx="11546176" cy="54079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Unidirectional beam: 1. λ/4 cavity 2. absorbing material </a:t>
            </a:r>
            <a:r>
              <a:rPr lang="en-US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PMC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low-profile Archimedean spiral antenna using an EBG ground plane, 2004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 reduction: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69%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Gain: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dB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Bandwidth: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71%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band-gap (EBG) structure with spiral antenna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4CA26-28FC-4B80-917F-77D726D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8" y="3672940"/>
            <a:ext cx="3808406" cy="2207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A28634-AADC-4109-8E49-5A5568FB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248" y="3644486"/>
            <a:ext cx="3942597" cy="31169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6BB390-D909-43FD-8368-D949B1228AE4}"/>
              </a:ext>
            </a:extLst>
          </p:cNvPr>
          <p:cNvSpPr txBox="1"/>
          <p:nvPr/>
        </p:nvSpPr>
        <p:spPr>
          <a:xfrm>
            <a:off x="2351421" y="5930445"/>
            <a:ext cx="1915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0.5mm =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λ/50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6.25mm =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λ/4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B9A63-CFAC-4EF1-B3A9-11A7ACC15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715" y="3644486"/>
            <a:ext cx="3334684" cy="31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9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7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EBG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33" y="1237905"/>
            <a:ext cx="11546176" cy="540799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PBG PMC and PEC ground planes, a case study of dipole antennas, 2000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phase characterizations of the EBG ground plane for low profile wire antenna applications, 2003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cancels its image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PMC: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add up with its image,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but suffer from coupling problems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EBG: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to PMC with good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matching if resonant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falls into the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band gap of the PBG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1B0B4-D787-4960-9099-3484C69C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775" y="2392483"/>
            <a:ext cx="3971225" cy="4368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C4689D-60D4-4F93-8262-3598B328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60" y="2392805"/>
            <a:ext cx="2840815" cy="217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83CD4-DCFB-4AC8-8834-C918A31BE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960" y="4564142"/>
            <a:ext cx="2840815" cy="21931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C615A9-671F-4B92-B589-0C6A51C49CF7}"/>
              </a:ext>
            </a:extLst>
          </p:cNvPr>
          <p:cNvSpPr txBox="1"/>
          <p:nvPr/>
        </p:nvSpPr>
        <p:spPr>
          <a:xfrm>
            <a:off x="8220775" y="4027463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6C78C-0AA0-4521-B122-36A3BA6D3191}"/>
              </a:ext>
            </a:extLst>
          </p:cNvPr>
          <p:cNvSpPr txBox="1"/>
          <p:nvPr/>
        </p:nvSpPr>
        <p:spPr>
          <a:xfrm>
            <a:off x="8220775" y="542280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85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5866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923068"/>
            <a:ext cx="9603275" cy="35432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Slot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Patch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Spiral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Monopole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3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5866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923068"/>
            <a:ext cx="9603275" cy="35432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Slot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Patch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Spiral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Monopole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03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2" y="463700"/>
            <a:ext cx="11435662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Loop Antennas (Antenna Theory and Design – Stutzman)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A2997-83AB-4D14-BAAB-B93C85C8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2" y="1261449"/>
            <a:ext cx="5793875" cy="2431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9D72972-2A42-4E1F-96A3-20EF6371A2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2519" y="1261449"/>
                <a:ext cx="5587489" cy="53844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One-wavelength circular/square loop antenna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3.41 dB / 3.67 dB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characteristic of a resonant antenna</a:t>
                </a:r>
              </a:p>
              <a:p>
                <a:pPr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Radiation pattern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9D72972-2A42-4E1F-96A3-20EF6371A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2519" y="1261449"/>
                <a:ext cx="5587489" cy="5384447"/>
              </a:xfrm>
              <a:blipFill>
                <a:blip r:embed="rId3"/>
                <a:stretch>
                  <a:fillRect l="-2944" t="-1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65C4416-80A1-46A7-B145-2B1FBCAC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31" y="3832083"/>
            <a:ext cx="5489137" cy="29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85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5866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923068"/>
            <a:ext cx="9603275" cy="35432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Slot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Patch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Spiral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Loop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Monopole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27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7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Monopole Antennas</a:t>
            </a:r>
            <a:r>
              <a:rPr lang="zh-TW" altLang="en-US" sz="3600" dirty="0">
                <a:latin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</a:rPr>
              <a:t>(Bidirectional)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Broadband Circularly Polarized Printed Antenna With Branched Microstrip Feed, 2014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Gain: 2.6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dBic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Impedance BW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-10 dB):</a:t>
                </a:r>
                <a:r>
                  <a: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73.0%, 3 dB-</a:t>
                </a:r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 BW: 46.8%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  <a:blipFill>
                <a:blip r:embed="rId2"/>
                <a:stretch>
                  <a:fillRect l="-1426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89DB975-34C1-4321-8E94-2973D8856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90"/>
          <a:stretch/>
        </p:blipFill>
        <p:spPr>
          <a:xfrm>
            <a:off x="-3134" y="2834838"/>
            <a:ext cx="3338607" cy="3913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1DDBF-97DB-4542-9765-0C887287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106" y="4666268"/>
            <a:ext cx="2248429" cy="2203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D64CD-2B24-4BBE-B399-0318FD97005E}"/>
              </a:ext>
            </a:extLst>
          </p:cNvPr>
          <p:cNvSpPr txBox="1"/>
          <p:nvPr/>
        </p:nvSpPr>
        <p:spPr>
          <a:xfrm>
            <a:off x="3473186" y="2680712"/>
            <a:ext cx="3965859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 1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monopole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Branch 2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θ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0°: odd mode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slot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θ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90°: even mode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CPW TL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monopole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F5D1A8-F28A-4613-B267-8FC148E83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851" y="4654917"/>
            <a:ext cx="2907671" cy="2203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17A684-EFCE-426D-850A-53F564E27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3246" y="4647414"/>
            <a:ext cx="2826876" cy="22030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07DEAC-4BD4-4D5B-AB67-13A7211AC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9045" y="2676533"/>
            <a:ext cx="2277221" cy="1926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C7D01E-6AA1-4192-87C7-3687C707A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1295" y="2676534"/>
            <a:ext cx="2221902" cy="192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94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7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Monopole Antennas</a:t>
            </a:r>
            <a:r>
              <a:rPr lang="zh-TW" altLang="en-US" sz="3600" dirty="0">
                <a:latin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</a:rPr>
              <a:t>(Bidirectional)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CPW-Fed Wideband Circularly Polarized Printed Monopole Antenna With Open Loop and Asymmetric Ground Plane, 2014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Gain: </a:t>
                </a:r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3.5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dBi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Impedance BW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-10 dB):</a:t>
                </a:r>
                <a:r>
                  <a: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96.5%, 3 dB-</a:t>
                </a:r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 BW: 63.3%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Asymmetric ground plane </a:t>
                </a:r>
                <a:r>
                  <a: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CP; rectangular open loop </a:t>
                </a:r>
                <a:r>
                  <a: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wide-impedance &amp; AR BW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  <a:blipFill>
                <a:blip r:embed="rId2"/>
                <a:stretch>
                  <a:fillRect l="-1426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B5C9746-883D-444C-9A75-B9891A6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55" y="5093115"/>
            <a:ext cx="2023742" cy="15484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CEAFE8-4642-4E3E-9ACB-4F7FCF792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2" y="3425679"/>
            <a:ext cx="2707120" cy="321592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D60CFC4-077A-42BB-9137-1F602F07EE8A}"/>
              </a:ext>
            </a:extLst>
          </p:cNvPr>
          <p:cNvGrpSpPr/>
          <p:nvPr/>
        </p:nvGrpSpPr>
        <p:grpSpPr>
          <a:xfrm>
            <a:off x="2926418" y="3422245"/>
            <a:ext cx="3179198" cy="3215929"/>
            <a:chOff x="4419513" y="1568354"/>
            <a:chExt cx="3352973" cy="348004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26B184-80C2-4BE6-8E90-277FB2010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2217"/>
            <a:stretch/>
          </p:blipFill>
          <p:spPr>
            <a:xfrm>
              <a:off x="4419514" y="1568354"/>
              <a:ext cx="3352972" cy="177816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EA8121B-6A72-48B9-B1BE-B79865F25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4266"/>
            <a:stretch/>
          </p:blipFill>
          <p:spPr>
            <a:xfrm>
              <a:off x="4419513" y="3346515"/>
              <a:ext cx="3352972" cy="1701886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E051B-6E03-450B-8E02-1683716E3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355" y="3422245"/>
            <a:ext cx="2023742" cy="164170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F9C37CC-A933-4D2B-AAFC-5A0B416CDD15}"/>
              </a:ext>
            </a:extLst>
          </p:cNvPr>
          <p:cNvGrpSpPr/>
          <p:nvPr/>
        </p:nvGrpSpPr>
        <p:grpSpPr>
          <a:xfrm>
            <a:off x="8347870" y="3407665"/>
            <a:ext cx="3657609" cy="3224896"/>
            <a:chOff x="8347870" y="3407665"/>
            <a:chExt cx="3657609" cy="322489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8D7983E-6CB3-4C48-9B87-C5F76FF35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9441" y="3407665"/>
              <a:ext cx="3656038" cy="16452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3F0AAB4-C2E8-45C7-BA4A-2EDFE9A21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47870" y="5052882"/>
              <a:ext cx="3657609" cy="1579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67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5866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923068"/>
            <a:ext cx="9603275" cy="35432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Slot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Patch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Spiral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Loop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Monopole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346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7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140A04F-ED7C-4933-904C-409562B4A9E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0" y="1046375"/>
              <a:ext cx="12191992" cy="57409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3703">
                      <a:extLst>
                        <a:ext uri="{9D8B030D-6E8A-4147-A177-3AD203B41FA5}">
                          <a16:colId xmlns:a16="http://schemas.microsoft.com/office/drawing/2014/main" val="1760727167"/>
                        </a:ext>
                      </a:extLst>
                    </a:gridCol>
                    <a:gridCol w="986987">
                      <a:extLst>
                        <a:ext uri="{9D8B030D-6E8A-4147-A177-3AD203B41FA5}">
                          <a16:colId xmlns:a16="http://schemas.microsoft.com/office/drawing/2014/main" val="46622312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3600556833"/>
                        </a:ext>
                      </a:extLst>
                    </a:gridCol>
                    <a:gridCol w="1118331">
                      <a:extLst>
                        <a:ext uri="{9D8B030D-6E8A-4147-A177-3AD203B41FA5}">
                          <a16:colId xmlns:a16="http://schemas.microsoft.com/office/drawing/2014/main" val="1798060753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436302799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404494666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51297485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177214375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1023003093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83487635"/>
                        </a:ext>
                      </a:extLst>
                    </a:gridCol>
                  </a:tblGrid>
                  <a:tr h="1764257"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6909622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Gain (</a:t>
                          </a:r>
                          <a:r>
                            <a:rPr lang="en-US" sz="2400" b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dBic</a:t>
                          </a:r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≅ </m:t>
                              </m:r>
                            </m:oMath>
                          </a14:m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6124878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impedance</a:t>
                          </a:r>
                        </a:p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BW (%)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79.4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2172741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 BW (%)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1.6 dB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935010"/>
                      </a:ext>
                    </a:extLst>
                  </a:tr>
                  <a:tr h="1199472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direction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r>
                            <a:rPr lang="en-US" sz="2400" b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endfire</a:t>
                          </a:r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 back-lobe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921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 back-lobe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99639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140A04F-ED7C-4933-904C-409562B4A9E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0" y="1046375"/>
              <a:ext cx="12191992" cy="57409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3703">
                      <a:extLst>
                        <a:ext uri="{9D8B030D-6E8A-4147-A177-3AD203B41FA5}">
                          <a16:colId xmlns:a16="http://schemas.microsoft.com/office/drawing/2014/main" val="1760727167"/>
                        </a:ext>
                      </a:extLst>
                    </a:gridCol>
                    <a:gridCol w="986987">
                      <a:extLst>
                        <a:ext uri="{9D8B030D-6E8A-4147-A177-3AD203B41FA5}">
                          <a16:colId xmlns:a16="http://schemas.microsoft.com/office/drawing/2014/main" val="46622312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3600556833"/>
                        </a:ext>
                      </a:extLst>
                    </a:gridCol>
                    <a:gridCol w="1118331">
                      <a:extLst>
                        <a:ext uri="{9D8B030D-6E8A-4147-A177-3AD203B41FA5}">
                          <a16:colId xmlns:a16="http://schemas.microsoft.com/office/drawing/2014/main" val="1798060753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436302799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404494666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51297485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177214375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1023003093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83487635"/>
                        </a:ext>
                      </a:extLst>
                    </a:gridCol>
                  </a:tblGrid>
                  <a:tr h="1764257"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6909622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Gain (</a:t>
                          </a:r>
                          <a:r>
                            <a:rPr lang="en-US" sz="2400" b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dBic</a:t>
                          </a:r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8251" t="-191447" r="-658470" b="-34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6124878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impedance</a:t>
                          </a:r>
                        </a:p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BW (%)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79.4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2172741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 BW (%)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1.6 dB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935010"/>
                      </a:ext>
                    </a:extLst>
                  </a:tr>
                  <a:tr h="1199472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direction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r>
                            <a:rPr lang="en-US" sz="2400" b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endfire</a:t>
                          </a:r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 back-lobe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921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 back-lobe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99639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E0E05EB-1AC6-4E9A-9336-5A3A07F78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4" t="12546" r="33866" b="3601"/>
          <a:stretch/>
        </p:blipFill>
        <p:spPr>
          <a:xfrm>
            <a:off x="1560055" y="1470451"/>
            <a:ext cx="1047556" cy="1053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7BC4B3-8625-4552-A810-A1D925C35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0" b="27984"/>
          <a:stretch/>
        </p:blipFill>
        <p:spPr>
          <a:xfrm>
            <a:off x="2609022" y="1592431"/>
            <a:ext cx="1169433" cy="837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E4E0C0-943B-48B7-AC06-8DD2DC7A18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0" t="7870" r="61265" b="47074"/>
          <a:stretch/>
        </p:blipFill>
        <p:spPr>
          <a:xfrm>
            <a:off x="3778454" y="1493059"/>
            <a:ext cx="1092428" cy="969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51B3FF-4D38-432C-BE03-7EF8D5F116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4" t="4028" r="16996" b="3002"/>
          <a:stretch/>
        </p:blipFill>
        <p:spPr>
          <a:xfrm>
            <a:off x="4898628" y="1437580"/>
            <a:ext cx="1193191" cy="1053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702E6B-DAA9-41DA-9AE0-6712C86698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1" t="3886" r="38532" b="15276"/>
          <a:stretch/>
        </p:blipFill>
        <p:spPr>
          <a:xfrm>
            <a:off x="6103005" y="1437580"/>
            <a:ext cx="1205976" cy="1082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19B3DE-2214-42D7-8DCD-8E6A92D727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196" t="15935" r="32855" b="47290"/>
          <a:stretch/>
        </p:blipFill>
        <p:spPr>
          <a:xfrm>
            <a:off x="7336476" y="1425478"/>
            <a:ext cx="1206105" cy="11597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1F3D234-D3D0-4C73-9242-66EDD7B3FA5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94" t="5076" r="7534" b="6962"/>
          <a:stretch/>
        </p:blipFill>
        <p:spPr>
          <a:xfrm>
            <a:off x="8526106" y="1643926"/>
            <a:ext cx="1216857" cy="7061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E0BE96-01FD-474A-9FF6-2B76CA9DC5F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34" t="2931" r="11212" b="630"/>
          <a:stretch/>
        </p:blipFill>
        <p:spPr>
          <a:xfrm>
            <a:off x="9785827" y="1088197"/>
            <a:ext cx="1166991" cy="17176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290EF7-71FC-4E0B-956F-89D710C3FD9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126" t="5435" r="5953" b="16597"/>
          <a:stretch/>
        </p:blipFill>
        <p:spPr>
          <a:xfrm>
            <a:off x="10952006" y="1279844"/>
            <a:ext cx="1239986" cy="136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94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7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140A04F-ED7C-4933-904C-409562B4A9E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0" y="1046375"/>
              <a:ext cx="12191992" cy="57409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3703">
                      <a:extLst>
                        <a:ext uri="{9D8B030D-6E8A-4147-A177-3AD203B41FA5}">
                          <a16:colId xmlns:a16="http://schemas.microsoft.com/office/drawing/2014/main" val="1760727167"/>
                        </a:ext>
                      </a:extLst>
                    </a:gridCol>
                    <a:gridCol w="986987">
                      <a:extLst>
                        <a:ext uri="{9D8B030D-6E8A-4147-A177-3AD203B41FA5}">
                          <a16:colId xmlns:a16="http://schemas.microsoft.com/office/drawing/2014/main" val="46622312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3600556833"/>
                        </a:ext>
                      </a:extLst>
                    </a:gridCol>
                    <a:gridCol w="1118331">
                      <a:extLst>
                        <a:ext uri="{9D8B030D-6E8A-4147-A177-3AD203B41FA5}">
                          <a16:colId xmlns:a16="http://schemas.microsoft.com/office/drawing/2014/main" val="1798060753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436302799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404494666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51297485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177214375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1023003093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83487635"/>
                        </a:ext>
                      </a:extLst>
                    </a:gridCol>
                  </a:tblGrid>
                  <a:tr h="1764257"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6909622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Gain (</a:t>
                          </a:r>
                          <a:r>
                            <a:rPr lang="en-US" sz="2400" b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dBic</a:t>
                          </a:r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≅ </m:t>
                              </m:r>
                            </m:oMath>
                          </a14:m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6124878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impedance</a:t>
                          </a:r>
                        </a:p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BW (%)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79.4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2172741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 BW (%)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1.6 dB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935010"/>
                      </a:ext>
                    </a:extLst>
                  </a:tr>
                  <a:tr h="1199472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direction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r>
                            <a:rPr lang="en-US" sz="2400" b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endfire</a:t>
                          </a:r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 back-lobe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921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 back-lobe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99639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140A04F-ED7C-4933-904C-409562B4A9E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0" y="1046375"/>
              <a:ext cx="12191992" cy="57409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3703">
                      <a:extLst>
                        <a:ext uri="{9D8B030D-6E8A-4147-A177-3AD203B41FA5}">
                          <a16:colId xmlns:a16="http://schemas.microsoft.com/office/drawing/2014/main" val="1760727167"/>
                        </a:ext>
                      </a:extLst>
                    </a:gridCol>
                    <a:gridCol w="986987">
                      <a:extLst>
                        <a:ext uri="{9D8B030D-6E8A-4147-A177-3AD203B41FA5}">
                          <a16:colId xmlns:a16="http://schemas.microsoft.com/office/drawing/2014/main" val="46622312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3600556833"/>
                        </a:ext>
                      </a:extLst>
                    </a:gridCol>
                    <a:gridCol w="1118331">
                      <a:extLst>
                        <a:ext uri="{9D8B030D-6E8A-4147-A177-3AD203B41FA5}">
                          <a16:colId xmlns:a16="http://schemas.microsoft.com/office/drawing/2014/main" val="1798060753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436302799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404494666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51297485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177214375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1023003093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83487635"/>
                        </a:ext>
                      </a:extLst>
                    </a:gridCol>
                  </a:tblGrid>
                  <a:tr h="1764257"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6909622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Gain (</a:t>
                          </a:r>
                          <a:r>
                            <a:rPr lang="en-US" sz="2400" b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dBic</a:t>
                          </a:r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8251" t="-191447" r="-658470" b="-34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6124878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impedance</a:t>
                          </a:r>
                        </a:p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BW (%)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79.4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2172741"/>
                      </a:ext>
                    </a:extLst>
                  </a:tr>
                  <a:tr h="925731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 BW (%)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1.6 dB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935010"/>
                      </a:ext>
                    </a:extLst>
                  </a:tr>
                  <a:tr h="1199472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direction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r>
                            <a:rPr lang="en-US" sz="2400" b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endfire</a:t>
                          </a:r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 back-lobe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921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 back-lobe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99639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E0E05EB-1AC6-4E9A-9336-5A3A07F78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4" t="12546" r="33866" b="3601"/>
          <a:stretch/>
        </p:blipFill>
        <p:spPr>
          <a:xfrm>
            <a:off x="1560055" y="1470451"/>
            <a:ext cx="1047556" cy="1053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7BC4B3-8625-4552-A810-A1D925C35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0" b="27984"/>
          <a:stretch/>
        </p:blipFill>
        <p:spPr>
          <a:xfrm>
            <a:off x="2609022" y="1592431"/>
            <a:ext cx="1169433" cy="837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E4E0C0-943B-48B7-AC06-8DD2DC7A18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0" t="7870" r="61265" b="47074"/>
          <a:stretch/>
        </p:blipFill>
        <p:spPr>
          <a:xfrm>
            <a:off x="3778454" y="1493059"/>
            <a:ext cx="1092428" cy="969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51B3FF-4D38-432C-BE03-7EF8D5F116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4" t="4028" r="16996" b="3002"/>
          <a:stretch/>
        </p:blipFill>
        <p:spPr>
          <a:xfrm>
            <a:off x="4898628" y="1437580"/>
            <a:ext cx="1193191" cy="1053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702E6B-DAA9-41DA-9AE0-6712C86698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1" t="3886" r="38532" b="15276"/>
          <a:stretch/>
        </p:blipFill>
        <p:spPr>
          <a:xfrm>
            <a:off x="6103005" y="1437580"/>
            <a:ext cx="1205976" cy="1082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19B3DE-2214-42D7-8DCD-8E6A92D727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196" t="15935" r="32855" b="47290"/>
          <a:stretch/>
        </p:blipFill>
        <p:spPr>
          <a:xfrm>
            <a:off x="7336476" y="1425478"/>
            <a:ext cx="1206105" cy="11597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1F3D234-D3D0-4C73-9242-66EDD7B3FA5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94" t="5076" r="7534" b="6962"/>
          <a:stretch/>
        </p:blipFill>
        <p:spPr>
          <a:xfrm>
            <a:off x="8526106" y="1643926"/>
            <a:ext cx="1216857" cy="7061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E0BE96-01FD-474A-9FF6-2B76CA9DC5F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34" t="2931" r="11212" b="630"/>
          <a:stretch/>
        </p:blipFill>
        <p:spPr>
          <a:xfrm>
            <a:off x="9785827" y="1088197"/>
            <a:ext cx="1166991" cy="17176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290EF7-71FC-4E0B-956F-89D710C3FD9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126" t="5435" r="5953" b="16597"/>
          <a:stretch/>
        </p:blipFill>
        <p:spPr>
          <a:xfrm>
            <a:off x="10952006" y="1279844"/>
            <a:ext cx="1239986" cy="13685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CD86D5-1637-46CF-B63E-89D5A7928844}"/>
              </a:ext>
            </a:extLst>
          </p:cNvPr>
          <p:cNvSpPr/>
          <p:nvPr/>
        </p:nvSpPr>
        <p:spPr>
          <a:xfrm>
            <a:off x="10997093" y="1046375"/>
            <a:ext cx="1176434" cy="5740922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60909-DBD1-4D36-A0F1-6E5E55CC9F50}"/>
              </a:ext>
            </a:extLst>
          </p:cNvPr>
          <p:cNvSpPr/>
          <p:nvPr/>
        </p:nvSpPr>
        <p:spPr>
          <a:xfrm>
            <a:off x="2569979" y="1056087"/>
            <a:ext cx="1193191" cy="5740922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5960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5866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923068"/>
            <a:ext cx="9603275" cy="35432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Slot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Patch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Spiral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Loop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Monopole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92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3" y="463700"/>
            <a:ext cx="10097054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Slot Antenna (Bidirectional, Single Layer)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Novel Simple and Compact Microstrip-Fed Circularly Polarized Wide Slot Antenna With Wide Axial Ratio Bandwidth for C-Band Applications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2016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Gain: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4.5 </a:t>
                </a:r>
                <a:r>
                  <a:rPr lang="en-US" sz="24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dBi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Impedance BW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-10 dB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90.2%, 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dB-AR BW: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  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horizontal strip </a:t>
                </a:r>
                <a:r>
                  <a: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HOR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  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gap</a:t>
                </a:r>
                <a:r>
                  <a: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 coupling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 BW</a:t>
                </a:r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  <a:blipFill>
                <a:blip r:embed="rId2"/>
                <a:stretch>
                  <a:fillRect l="-1426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322728-F71C-4714-BE79-D7BCE7CB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5" y="5154809"/>
            <a:ext cx="5562886" cy="1606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6ACCE-AB70-4B3B-9653-56DC80AFC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55" y="2868287"/>
            <a:ext cx="3194331" cy="2147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67B8AD-0A19-4E6C-838A-6E0B9D125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133" y="2868288"/>
            <a:ext cx="2327751" cy="1788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E972D-F5E7-4074-BF01-816651E1D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9808" y="2868287"/>
            <a:ext cx="2148935" cy="1788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ED6192-F0CD-4690-A78A-57C020819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133" y="4935471"/>
            <a:ext cx="2327751" cy="1710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C850FB-0493-4721-8125-85C20B4CFB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9808" y="4916711"/>
            <a:ext cx="2327751" cy="17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5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3" y="463700"/>
            <a:ext cx="10097054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Slot Antenna (</a:t>
            </a:r>
            <a:r>
              <a:rPr lang="en-US" sz="3600" dirty="0" err="1">
                <a:latin typeface="Times New Roman" panose="02020603050405020304" pitchFamily="18" charset="0"/>
              </a:rPr>
              <a:t>Endfire</a:t>
            </a:r>
            <a:r>
              <a:rPr lang="en-US" sz="3600" dirty="0">
                <a:latin typeface="Times New Roman" panose="02020603050405020304" pitchFamily="18" charset="0"/>
              </a:rPr>
              <a:t>, SIW)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33" y="1237905"/>
            <a:ext cx="11546176" cy="54079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Circularly Polarized Substrate-Integrated Waveguide Tapered Slot Antenna for Millimeter-Wave Applications, 2017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7.9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 BW (VSWR &lt;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29.67%,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dB-AR BW: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29.67%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407A2-2481-4767-A9A0-828E6366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3" y="2763481"/>
            <a:ext cx="2134137" cy="1501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CB38A-F697-44C1-B00B-6C5A32365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33" y="4322917"/>
            <a:ext cx="4781796" cy="2438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FE565-6A21-4A0A-88BC-86303CF116F2}"/>
                  </a:ext>
                </a:extLst>
              </p:cNvPr>
              <p:cNvSpPr txBox="1"/>
              <p:nvPr/>
            </p:nvSpPr>
            <p:spPr>
              <a:xfrm>
                <a:off x="2727080" y="2709765"/>
                <a:ext cx="2962028" cy="1609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algn="dist" defTabSz="2438338" hangingPunct="0"/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slot </a:t>
                </a:r>
                <a:r>
                  <a:rPr kumimoji="0" lang="zh-TW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𝐸</m:t>
                        </m:r>
                      </m:e>
                      <m:sub>
                        <m:r>
                          <a:rPr kumimoji="0" lang="en-US" altLang="zh-TW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, via 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𝐸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𝑦</m:t>
                        </m:r>
                      </m:sub>
                    </m:sSub>
                  </m:oMath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Helvetica Neue"/>
                </a:endParaRPr>
              </a:p>
              <a:p>
                <a:pPr algn="dist" defTabSz="2438338" hangingPunct="0"/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h 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amplitude of E</a:t>
                </a:r>
              </a:p>
              <a:p>
                <a:pPr algn="dist" defTabSz="2438338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 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phase difference</a:t>
                </a:r>
              </a:p>
              <a:p>
                <a:pPr algn="dist" defTabSz="2438338" hangingPunct="0"/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d 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AR performance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FE565-6A21-4A0A-88BC-86303CF11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080" y="2709765"/>
                <a:ext cx="2962028" cy="1609095"/>
              </a:xfrm>
              <a:prstGeom prst="rect">
                <a:avLst/>
              </a:prstGeom>
              <a:blipFill>
                <a:blip r:embed="rId4"/>
                <a:stretch>
                  <a:fillRect l="-4527" t="-2281" r="-2675" b="-83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6445C65-54F8-4E64-BCEF-FB45C1FB0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693" y="4942443"/>
            <a:ext cx="2662981" cy="1888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EC17E-51D5-4C41-B508-F836B9E3C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810" r="1"/>
          <a:stretch/>
        </p:blipFill>
        <p:spPr>
          <a:xfrm>
            <a:off x="6331285" y="2791019"/>
            <a:ext cx="4781795" cy="20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2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Slot Antenna with Dipole Antenna (Preview)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33" y="1237905"/>
            <a:ext cx="11546176" cy="54079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Circularly Polarized Antennas Combing A Slot With Parasitic Dipoles, 1980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Linear-to-CP convertor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48886-66FF-4C72-A209-A64797D26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"/>
          <a:stretch/>
        </p:blipFill>
        <p:spPr>
          <a:xfrm>
            <a:off x="78557" y="2529310"/>
            <a:ext cx="6617040" cy="3996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A6673-FCF7-4EB2-8475-F5D5FB3A2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" r="3967"/>
          <a:stretch/>
        </p:blipFill>
        <p:spPr>
          <a:xfrm>
            <a:off x="6749592" y="2529310"/>
            <a:ext cx="5363851" cy="399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2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Slot Antenna with Dipole Antenna (Unidirectional, SIW)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High-Gain Low-Profile Circularly Polarized Slotted SIW Cavity Antenna for MMW Applications, 2017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Gain: 16 </a:t>
                </a:r>
                <a:r>
                  <a:rPr lang="en-US" sz="24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dBi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Impedance BW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-10 dB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4.6%, 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AR: almost &lt; 1.6 dB</a:t>
                </a:r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  <a:blipFill>
                <a:blip r:embed="rId2"/>
                <a:stretch>
                  <a:fillRect l="-1426" t="-1917" r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FE565-6A21-4A0A-88BC-86303CF116F2}"/>
                  </a:ext>
                </a:extLst>
              </p:cNvPr>
              <p:cNvSpPr txBox="1"/>
              <p:nvPr/>
            </p:nvSpPr>
            <p:spPr>
              <a:xfrm>
                <a:off x="1878806" y="2756775"/>
                <a:ext cx="3018390" cy="1210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algn="dist" defTabSz="2438338" hangingPunct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TW" sz="24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TE</m:t>
                        </m:r>
                      </m:e>
                      <m:sub>
                        <m:r>
                          <a:rPr kumimoji="0" lang="en-US" altLang="zh-TW" sz="24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440</m:t>
                        </m:r>
                      </m:sub>
                    </m:sSub>
                    <m:r>
                      <a:rPr kumimoji="0" lang="en-US" altLang="zh-TW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 </m:t>
                    </m:r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mode @ 28 GHz</a:t>
                </a:r>
              </a:p>
              <a:p>
                <a:pPr algn="dist" defTabSz="2438338" hangingPunct="0"/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d 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resonance </a:t>
                </a:r>
                <a:r>
                  <a:rPr lang="en-US" altLang="zh-TW" sz="2400" i="1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f</a:t>
                </a:r>
                <a:endParaRPr lang="en-US" altLang="zh-TW" sz="24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Helvetica Neue"/>
                </a:endParaRPr>
              </a:p>
              <a:p>
                <a:pPr algn="dist" defTabSz="2438338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L</m:t>
                        </m:r>
                      </m:sub>
                    </m:sSub>
                  </m:oMath>
                </a14:m>
                <a:r>
                  <a:rPr kumimoji="0" lang="en-US" sz="2400" b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 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AR &amp; matching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FE565-6A21-4A0A-88BC-86303CF11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806" y="2756775"/>
                <a:ext cx="3018390" cy="1210588"/>
              </a:xfrm>
              <a:prstGeom prst="rect">
                <a:avLst/>
              </a:prstGeom>
              <a:blipFill>
                <a:blip r:embed="rId3"/>
                <a:stretch>
                  <a:fillRect l="-4444" t="-3015" r="-3636" b="-1055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B00EF0-9E41-4B8F-930C-D75DDB366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3"/>
          <a:stretch/>
        </p:blipFill>
        <p:spPr>
          <a:xfrm>
            <a:off x="272677" y="4082909"/>
            <a:ext cx="3865690" cy="274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8501B-704C-401A-AE82-8A3EADF58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77" y="2746399"/>
            <a:ext cx="1452428" cy="1250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8152CB-E72D-4241-A42A-989042AFF7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31"/>
          <a:stretch/>
        </p:blipFill>
        <p:spPr>
          <a:xfrm>
            <a:off x="5223912" y="2786513"/>
            <a:ext cx="3345586" cy="19767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EFEC87-719F-4797-B8B9-4D51201E35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432"/>
          <a:stretch/>
        </p:blipFill>
        <p:spPr>
          <a:xfrm>
            <a:off x="8723199" y="2786513"/>
            <a:ext cx="3406423" cy="19767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A94505-FE6B-465C-B368-3DB89E671F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9917"/>
          <a:stretch/>
        </p:blipFill>
        <p:spPr>
          <a:xfrm>
            <a:off x="5212463" y="4892234"/>
            <a:ext cx="3368483" cy="1869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29EEB0-20C5-4A3B-8414-5609BC55D7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917"/>
          <a:stretch/>
        </p:blipFill>
        <p:spPr>
          <a:xfrm>
            <a:off x="8742168" y="4892234"/>
            <a:ext cx="3368483" cy="18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4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5866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B303-148B-41F0-9A78-A65B31D4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923068"/>
            <a:ext cx="9603275" cy="35432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Slot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Patch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Spiral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Loop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Monopole Antennas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9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A36-7368-4889-BCA5-B23EF865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2" y="463700"/>
            <a:ext cx="11247125" cy="65866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Patch Antenna with Slot (Unidirectional, 2 Layers)</a:t>
            </a:r>
            <a:r>
              <a:rPr lang="zh-TW" altLang="en-US" sz="3600" dirty="0">
                <a:latin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</a:rPr>
              <a:t>(1/2)</a:t>
            </a:r>
            <a:endParaRPr lang="en-US" sz="36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Wideband Circularly Polarized Split Patch Antenna Loaded With Suspended Rods, 2021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Gain: &gt; 8 </a:t>
                </a:r>
                <a:r>
                  <a:rPr lang="en-US" sz="24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dBic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Impedance BW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-10 dB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48.75%, 3 dB-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 BW: 22.58%</a:t>
                </a:r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9B303-148B-41F0-9A78-A65B31D4FE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833" y="1237905"/>
                <a:ext cx="11546176" cy="5407992"/>
              </a:xfrm>
              <a:blipFill>
                <a:blip r:embed="rId2"/>
                <a:stretch>
                  <a:fillRect l="-1426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FE565-6A21-4A0A-88BC-86303CF116F2}"/>
                  </a:ext>
                </a:extLst>
              </p:cNvPr>
              <p:cNvSpPr txBox="1"/>
              <p:nvPr/>
            </p:nvSpPr>
            <p:spPr>
              <a:xfrm>
                <a:off x="6429030" y="4812189"/>
                <a:ext cx="5825762" cy="19492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algn="dist" defTabSz="2438338" hangingPunct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𝐻</m:t>
                        </m:r>
                      </m:e>
                      <m:sub>
                        <m:r>
                          <a:rPr kumimoji="0" lang="en-US" altLang="zh-TW" sz="24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1</m:t>
                        </m:r>
                      </m:sub>
                    </m:sSub>
                    <m:r>
                      <a:rPr kumimoji="0" lang="en-US" altLang="zh-TW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Helvetica Neue"/>
                      </a:rPr>
                      <m:t> </m:t>
                    </m:r>
                  </m:oMath>
                </a14:m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better excitation &amp; impedance matching</a:t>
                </a:r>
              </a:p>
              <a:p>
                <a:pPr algn="dist" defTabSz="2438338" hangingPunct="0"/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tilted angle 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amplitude of E</a:t>
                </a:r>
              </a:p>
              <a:p>
                <a:pPr algn="dist" defTabSz="2438338" hangingPunct="0"/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height 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phase difference</a:t>
                </a:r>
              </a:p>
              <a:p>
                <a:pPr algn="dist" defTabSz="2438338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L</m:t>
                        </m:r>
                      </m:sub>
                    </m:sSub>
                  </m:oMath>
                </a14:m>
                <a:r>
                  <a:rPr kumimoji="0" lang="en-US" sz="2400" b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 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slot &amp; patch</a:t>
                </a:r>
              </a:p>
              <a:p>
                <a:pPr algn="dist" defTabSz="2438338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Helvetica Neue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 </a:t>
                </a:r>
                <a:r>
                  <a:rPr lang="zh-TW" alt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→ </a:t>
                </a:r>
                <a:r>
                  <a:rPr lang="en-US" altLang="zh-TW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Neue"/>
                  </a:rPr>
                  <a:t>slot &amp; loop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FE565-6A21-4A0A-88BC-86303CF11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030" y="4812189"/>
                <a:ext cx="5825762" cy="1949252"/>
              </a:xfrm>
              <a:prstGeom prst="rect">
                <a:avLst/>
              </a:prstGeom>
              <a:blipFill>
                <a:blip r:embed="rId3"/>
                <a:stretch>
                  <a:fillRect l="-2408" t="-1563" r="-838" b="-6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3C8853-9ECF-48CC-BAC4-E2742E336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2" y="2747645"/>
            <a:ext cx="3759393" cy="2463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9A07D-EDD0-49C0-ACCC-CF3EDE546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86" y="5276159"/>
            <a:ext cx="2744543" cy="1485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FB96C-39A8-42B9-BAEE-443215A9F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818" y="2747645"/>
            <a:ext cx="2343270" cy="1739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7DEC6-41AF-4A9B-9BF1-FD5E08FE6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520" y="2747645"/>
            <a:ext cx="1693103" cy="17399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521CBC-9DD0-48B1-97D9-4F75CE6D4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5246" y="2747645"/>
            <a:ext cx="3106619" cy="17399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3E2067-7398-4053-B7DC-C739B12A70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0640" y="4923414"/>
            <a:ext cx="3018390" cy="18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231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TW" sz="28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panose="020B0604020202020204" pitchFamily="34" charset="0"/>
            <a:ea typeface="標楷體" panose="03000509000000000000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TW" sz="28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panose="020B0604020202020204" pitchFamily="34" charset="0"/>
            <a:ea typeface="標楷體" panose="03000509000000000000" pitchFamily="65" charset="-120"/>
          </a:defRPr>
        </a:defPPr>
      </a:lstStyle>
    </a:lnDef>
  </a:objectDefaults>
  <a:extraClrSchemeLst>
    <a:extraClrScheme>
      <a:clrScheme name="os-slides 1">
        <a:dk1>
          <a:srgbClr val="000000"/>
        </a:dk1>
        <a:lt1>
          <a:srgbClr val="FFFFFF"/>
        </a:lt1>
        <a:dk2>
          <a:srgbClr val="6600CC"/>
        </a:dk2>
        <a:lt2>
          <a:srgbClr val="CCECFF"/>
        </a:lt2>
        <a:accent1>
          <a:srgbClr val="00FFCC"/>
        </a:accent1>
        <a:accent2>
          <a:srgbClr val="9933FF"/>
        </a:accent2>
        <a:accent3>
          <a:srgbClr val="B8AAE2"/>
        </a:accent3>
        <a:accent4>
          <a:srgbClr val="DADADA"/>
        </a:accent4>
        <a:accent5>
          <a:srgbClr val="AAFFE2"/>
        </a:accent5>
        <a:accent6>
          <a:srgbClr val="8A2DE7"/>
        </a:accent6>
        <a:hlink>
          <a:srgbClr val="660066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slides 2">
        <a:dk1>
          <a:srgbClr val="660066"/>
        </a:dk1>
        <a:lt1>
          <a:srgbClr val="FFFFFF"/>
        </a:lt1>
        <a:dk2>
          <a:srgbClr val="FF00FF"/>
        </a:dk2>
        <a:lt2>
          <a:srgbClr val="FFCC99"/>
        </a:lt2>
        <a:accent1>
          <a:srgbClr val="99FF99"/>
        </a:accent1>
        <a:accent2>
          <a:srgbClr val="CC66FF"/>
        </a:accent2>
        <a:accent3>
          <a:srgbClr val="FFFFFF"/>
        </a:accent3>
        <a:accent4>
          <a:srgbClr val="560056"/>
        </a:accent4>
        <a:accent5>
          <a:srgbClr val="CAFFCA"/>
        </a:accent5>
        <a:accent6>
          <a:srgbClr val="B95CE7"/>
        </a:accent6>
        <a:hlink>
          <a:srgbClr val="FF99CC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slide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slides 4">
        <a:dk1>
          <a:srgbClr val="000000"/>
        </a:dk1>
        <a:lt1>
          <a:srgbClr val="FFFFFF"/>
        </a:lt1>
        <a:dk2>
          <a:srgbClr val="CC0099"/>
        </a:dk2>
        <a:lt2>
          <a:srgbClr val="FFCCFF"/>
        </a:lt2>
        <a:accent1>
          <a:srgbClr val="00FF00"/>
        </a:accent1>
        <a:accent2>
          <a:srgbClr val="9933FF"/>
        </a:accent2>
        <a:accent3>
          <a:srgbClr val="E2AACA"/>
        </a:accent3>
        <a:accent4>
          <a:srgbClr val="DADADA"/>
        </a:accent4>
        <a:accent5>
          <a:srgbClr val="AAFFAA"/>
        </a:accent5>
        <a:accent6>
          <a:srgbClr val="8A2DE7"/>
        </a:accent6>
        <a:hlink>
          <a:srgbClr val="660066"/>
        </a:hlink>
        <a:folHlink>
          <a:srgbClr val="00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0FC1EC4E-165F-4FD7-9EEA-5541468BCACE}" vid="{FCA5F1E8-F87C-4615-B6C4-BC197360BAB2}"/>
    </a:ext>
  </a:extLst>
</a:theme>
</file>

<file path=ppt/theme/theme2.xml><?xml version="1.0" encoding="utf-8"?>
<a:theme xmlns:a="http://schemas.openxmlformats.org/drawingml/2006/main" name="Theme-3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-3" id="{A170C93D-3536-486A-A5FD-FD2A4DBAA517}" vid="{DCBC7C0F-591D-4539-BEC6-AB2E4F42F5C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690</TotalTime>
  <Words>1160</Words>
  <Application>Microsoft Office PowerPoint</Application>
  <PresentationFormat>Widescreen</PresentationFormat>
  <Paragraphs>240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標楷體</vt:lpstr>
      <vt:lpstr>Helvetica Neue</vt:lpstr>
      <vt:lpstr>Helvetica Neue Medium</vt:lpstr>
      <vt:lpstr>微軟正黑體</vt:lpstr>
      <vt:lpstr>新細明體</vt:lpstr>
      <vt:lpstr>Arial</vt:lpstr>
      <vt:lpstr>Cambria Math</vt:lpstr>
      <vt:lpstr>Courier New</vt:lpstr>
      <vt:lpstr>Helvetica</vt:lpstr>
      <vt:lpstr>Times New Roman</vt:lpstr>
      <vt:lpstr>Wingdings</vt:lpstr>
      <vt:lpstr>Theme1</vt:lpstr>
      <vt:lpstr>Theme-3</vt:lpstr>
      <vt:lpstr>Antennas for Drone Array</vt:lpstr>
      <vt:lpstr>Outline</vt:lpstr>
      <vt:lpstr>Outline</vt:lpstr>
      <vt:lpstr>Slot Antenna (Bidirectional, Single Layer)</vt:lpstr>
      <vt:lpstr>Slot Antenna (Endfire, SIW)</vt:lpstr>
      <vt:lpstr>Slot Antenna with Dipole Antenna (Preview)</vt:lpstr>
      <vt:lpstr>Slot Antenna with Dipole Antenna (Unidirectional, SIW)</vt:lpstr>
      <vt:lpstr>Outline</vt:lpstr>
      <vt:lpstr>Patch Antenna with Slot (Unidirectional, 2 Layers) (1/2)</vt:lpstr>
      <vt:lpstr>Patch Antenna with Slot (Unidirectional, 2 Layers) (2/2)</vt:lpstr>
      <vt:lpstr>Patch Antenna (Antenna Theory and Design – Stutzman)</vt:lpstr>
      <vt:lpstr>Patch Antenna (w/ Power Divider)</vt:lpstr>
      <vt:lpstr>Wideband Phase Shifter</vt:lpstr>
      <vt:lpstr>Patch Antenna (w/o Power Divider)</vt:lpstr>
      <vt:lpstr>Outline</vt:lpstr>
      <vt:lpstr>Spiral Antennas (Antenna Theory and Design – Stutzman)</vt:lpstr>
      <vt:lpstr>Spiral Antennas (Unidirectional)</vt:lpstr>
      <vt:lpstr>EBG Structure</vt:lpstr>
      <vt:lpstr>Outline</vt:lpstr>
      <vt:lpstr>Loop Antennas (Antenna Theory and Design – Stutzman)</vt:lpstr>
      <vt:lpstr>Outline</vt:lpstr>
      <vt:lpstr>Monopole Antennas (Bidirectional)</vt:lpstr>
      <vt:lpstr>Monopole Antennas (Bidirectional)</vt:lpstr>
      <vt:lpstr>Outline</vt:lpstr>
      <vt:lpstr>Conclusions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Antennas for Drone Array</dc:title>
  <dc:creator>yosika Tsai</dc:creator>
  <cp:lastModifiedBy>yosika Tsai</cp:lastModifiedBy>
  <cp:revision>197</cp:revision>
  <dcterms:created xsi:type="dcterms:W3CDTF">2021-02-24T09:38:54Z</dcterms:created>
  <dcterms:modified xsi:type="dcterms:W3CDTF">2021-03-02T06:50:41Z</dcterms:modified>
</cp:coreProperties>
</file>